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8378D4-BE80-4B86-85B2-3B4A822AF67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1136FA8-2EFA-4DFE-A7A8-BF5AAA9ADDA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FF747F-4D83-43D0-8281-B6801C8E05B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EB7100-348D-485C-9354-85B022146C2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6893ED-CF32-4564-8539-4A533DFF279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4BD9D4D-3007-48E1-9599-62FB06A06F8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B96D2B-4B87-438D-A37B-F9FE3671C56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1E0763-6568-41C5-84A3-DC093AC8F21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983349-166C-4D16-AB71-E486B63684A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3D9214-86C9-466F-BF30-B982EF35AD4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C34EFA-559F-4F3F-82C3-A4FF84322E1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82F6A3-45EC-4920-A1B5-23295AAF8A2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9DCD1D7-BEE2-42F6-8F3D-7CDD7FB9FB1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Місце для вмісту 4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836640"/>
            <a:ext cx="8229240" cy="5472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uk-UA" sz="2200" b="0" strike="noStrike" spc="-1" dirty="0" smtClean="0">
                <a:solidFill>
                  <a:srgbClr val="000000"/>
                </a:solidFill>
                <a:latin typeface="Times New Roman"/>
              </a:rPr>
              <a:t>Ватутінський </a:t>
            </a:r>
            <a:r>
              <a:rPr lang="uk-UA" sz="2200" b="0" strike="noStrike" spc="-1" dirty="0">
                <a:solidFill>
                  <a:srgbClr val="000000"/>
                </a:solidFill>
                <a:latin typeface="Times New Roman"/>
              </a:rPr>
              <a:t>ліцей №1 </a:t>
            </a:r>
            <a:r>
              <a:rPr lang="uk-UA" sz="22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uk-UA" sz="2200" b="0" strike="noStrike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uk-UA" sz="2200" b="0" strike="noStrike" spc="-1" dirty="0" smtClean="0">
                <a:solidFill>
                  <a:srgbClr val="000000"/>
                </a:solidFill>
                <a:latin typeface="Times New Roman"/>
              </a:rPr>
              <a:t>Ватутінської </a:t>
            </a:r>
            <a:r>
              <a:rPr lang="uk-UA" sz="2200" b="0" strike="noStrike" spc="-1" dirty="0">
                <a:solidFill>
                  <a:srgbClr val="000000"/>
                </a:solidFill>
                <a:latin typeface="Times New Roman"/>
              </a:rPr>
              <a:t>міської ради </a:t>
            </a:r>
            <a:r>
              <a:rPr lang="uk-UA" sz="22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uk-UA" sz="2200" b="0" strike="noStrike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uk-UA" sz="2200" b="0" strike="noStrike" spc="-1" dirty="0" smtClean="0">
                <a:solidFill>
                  <a:srgbClr val="000000"/>
                </a:solidFill>
                <a:latin typeface="Times New Roman"/>
              </a:rPr>
              <a:t>Черкаської </a:t>
            </a:r>
            <a:r>
              <a:rPr lang="uk-UA" sz="2200" b="0" strike="noStrike" spc="-1" dirty="0">
                <a:solidFill>
                  <a:srgbClr val="000000"/>
                </a:solidFill>
                <a:latin typeface="Times New Roman"/>
              </a:rPr>
              <a:t>області</a:t>
            </a:r>
            <a:r>
              <a:rPr sz="2200" dirty="0"/>
              <a:t/>
            </a:r>
            <a:br>
              <a:rPr sz="2200" dirty="0"/>
            </a:br>
            <a:r>
              <a:rPr lang="uk-UA" sz="4400" b="0" strike="noStrike" spc="-1" dirty="0" smtClean="0">
                <a:solidFill>
                  <a:srgbClr val="000000"/>
                </a:solidFill>
                <a:latin typeface="Calibri"/>
              </a:rPr>
              <a:t>        </a:t>
            </a:r>
            <a:r>
              <a:rPr lang="uk-UA" sz="2800" spc="-1" dirty="0" err="1">
                <a:solidFill>
                  <a:srgbClr val="FF0000"/>
                </a:solidFill>
                <a:latin typeface="Calibri"/>
              </a:rPr>
              <a:t>І</a:t>
            </a:r>
            <a:r>
              <a:rPr lang="uk-UA" sz="2800" b="0" strike="noStrike" spc="-1" dirty="0" err="1" smtClean="0">
                <a:solidFill>
                  <a:srgbClr val="FF0000"/>
                </a:solidFill>
                <a:latin typeface="Calibri"/>
              </a:rPr>
              <a:t>нтернет-проект</a:t>
            </a:r>
            <a:r>
              <a:rPr lang="uk-UA" sz="2800" b="0" strike="noStrike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uk-UA" sz="2800" b="0" strike="noStrike" spc="-1" dirty="0">
                <a:solidFill>
                  <a:srgbClr val="FF0000"/>
                </a:solidFill>
                <a:latin typeface="Calibri"/>
              </a:rPr>
              <a:t>обласної Ліги старшокласників</a:t>
            </a:r>
            <a:r>
              <a:rPr sz="2800" dirty="0"/>
              <a:t/>
            </a:r>
            <a:br>
              <a:rPr sz="2800" dirty="0"/>
            </a:br>
            <a:r>
              <a:rPr lang="uk-UA" sz="6000" b="0" strike="noStrike" spc="-1" dirty="0" smtClean="0">
                <a:solidFill>
                  <a:srgbClr val="00B050"/>
                </a:solidFill>
                <a:latin typeface="Times New Roman"/>
              </a:rPr>
              <a:t>«Здоровим </a:t>
            </a:r>
            <a:r>
              <a:rPr lang="uk-UA" sz="6000" b="0" strike="noStrike" spc="-1" dirty="0">
                <a:solidFill>
                  <a:srgbClr val="00B050"/>
                </a:solidFill>
                <a:latin typeface="Times New Roman"/>
              </a:rPr>
              <a:t>бути модно»</a:t>
            </a:r>
            <a:r>
              <a:rPr sz="6000" dirty="0"/>
              <a:t/>
            </a:r>
            <a:br>
              <a:rPr sz="6000" dirty="0"/>
            </a:br>
            <a:r>
              <a:rPr sz="6000" dirty="0"/>
              <a:t/>
            </a:r>
            <a:br>
              <a:rPr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2700" b="0" strike="noStrike" spc="-1" dirty="0" smtClean="0">
                <a:solidFill>
                  <a:srgbClr val="000000"/>
                </a:solidFill>
                <a:latin typeface="Times New Roman"/>
              </a:rPr>
              <a:t>Виконавець - </a:t>
            </a:r>
            <a:r>
              <a:rPr lang="uk-UA" sz="2700" b="0" strike="noStrike" spc="-1" dirty="0">
                <a:solidFill>
                  <a:srgbClr val="000000"/>
                </a:solidFill>
                <a:latin typeface="Times New Roman"/>
              </a:rPr>
              <a:t>Вовк </a:t>
            </a:r>
            <a:r>
              <a:rPr lang="uk-UA" sz="2700" b="0" strike="noStrike" spc="-1" dirty="0" smtClean="0">
                <a:solidFill>
                  <a:srgbClr val="000000"/>
                </a:solidFill>
                <a:latin typeface="Times New Roman"/>
              </a:rPr>
              <a:t>Анастасія</a:t>
            </a:r>
            <a:r>
              <a:rPr lang="uk-UA" sz="2700" dirty="0">
                <a:latin typeface="Times New Roman"/>
              </a:rPr>
              <a:t/>
            </a:r>
            <a:br>
              <a:rPr lang="uk-UA" sz="2700" dirty="0">
                <a:latin typeface="Times New Roman"/>
              </a:rPr>
            </a:br>
            <a:r>
              <a:rPr lang="uk-UA" sz="2700" b="0" strike="noStrike" spc="-1" dirty="0" smtClean="0">
                <a:solidFill>
                  <a:srgbClr val="000000"/>
                </a:solidFill>
                <a:latin typeface="Times New Roman"/>
              </a:rPr>
              <a:t>Керівник </a:t>
            </a:r>
            <a:r>
              <a:rPr lang="uk-UA" sz="2700" b="0" strike="noStrike" spc="-1" dirty="0">
                <a:solidFill>
                  <a:srgbClr val="000000"/>
                </a:solidFill>
                <a:latin typeface="Times New Roman"/>
              </a:rPr>
              <a:t>Бойко Л.В. педагог-організатор</a:t>
            </a:r>
            <a:r>
              <a:rPr sz="2700" dirty="0"/>
              <a:t/>
            </a:r>
            <a:br>
              <a:rPr sz="2700" dirty="0"/>
            </a:br>
            <a:endParaRPr lang="ru-RU" sz="27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Рисунок 6"/>
          <p:cNvPicPr/>
          <p:nvPr/>
        </p:nvPicPr>
        <p:blipFill>
          <a:blip r:embed="rId3"/>
          <a:stretch/>
        </p:blipFill>
        <p:spPr>
          <a:xfrm>
            <a:off x="5220000" y="3501000"/>
            <a:ext cx="2619000" cy="174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Місце для вмісту 4"/>
          <p:cNvPicPr/>
          <p:nvPr/>
        </p:nvPicPr>
        <p:blipFill>
          <a:blip r:embed="rId2"/>
          <a:stretch/>
        </p:blipFill>
        <p:spPr>
          <a:xfrm>
            <a:off x="-1404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55640" y="274680"/>
            <a:ext cx="7930800" cy="603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spcAft>
                <a:spcPts val="1426"/>
              </a:spcAft>
              <a:buNone/>
            </a:pPr>
            <a:r>
              <a:rPr lang="uk-UA" sz="4000" b="1" strike="noStrike" spc="-1">
                <a:solidFill>
                  <a:srgbClr val="00B050"/>
                </a:solidFill>
                <a:latin typeface="Calibri"/>
              </a:rPr>
              <a:t>Гімнастика, фізичні вправи ходьба повинні ввійти в повсякденний побут кожного, хто хоче зберегти працездатність, здоров’я, повноцінне і радісне життя.</a:t>
            </a:r>
            <a:r>
              <a:rPr sz="4000"/>
              <a:t/>
            </a:r>
            <a:br>
              <a:rPr sz="4000"/>
            </a:br>
            <a:r>
              <a:rPr sz="4000"/>
              <a:t/>
            </a:r>
            <a:br>
              <a:rPr sz="4000"/>
            </a:br>
            <a:r>
              <a:rPr sz="4000"/>
              <a:t/>
            </a:r>
            <a:br>
              <a:rPr sz="4000"/>
            </a:br>
            <a:r>
              <a:rPr lang="uk-UA" sz="4000" b="1" strike="noStrike" spc="-1">
                <a:solidFill>
                  <a:srgbClr val="00B050"/>
                </a:solidFill>
                <a:latin typeface="Calibri"/>
              </a:rPr>
              <a:t>                                (Гіппократ)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Місце для вмісту 4"/>
          <p:cNvPicPr/>
          <p:nvPr/>
        </p:nvPicPr>
        <p:blipFill>
          <a:blip r:embed="rId2"/>
          <a:stretch/>
        </p:blipFill>
        <p:spPr>
          <a:xfrm>
            <a:off x="36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20000" y="265680"/>
            <a:ext cx="7930800" cy="603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Дукуємо за увагу!</a:t>
            </a: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ru-RU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" name="Рисунок 1"/>
          <p:cNvPicPr/>
          <p:nvPr/>
        </p:nvPicPr>
        <p:blipFill>
          <a:blip r:embed="rId3"/>
          <a:stretch/>
        </p:blipFill>
        <p:spPr>
          <a:xfrm>
            <a:off x="3420000" y="3837240"/>
            <a:ext cx="2619000" cy="174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Місце для вмісту 4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55640" y="274680"/>
            <a:ext cx="7930800" cy="603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spcAft>
                <a:spcPts val="1426"/>
              </a:spcAft>
              <a:buNone/>
            </a:pPr>
            <a:r>
              <a:rPr lang="uk-UA" sz="4000" b="1" strike="noStrike" spc="-1">
                <a:solidFill>
                  <a:srgbClr val="00B050"/>
                </a:solidFill>
                <a:latin typeface="Calibri"/>
              </a:rPr>
              <a:t>Мета та завдання проекту</a:t>
            </a:r>
            <a:r>
              <a:rPr sz="4000"/>
              <a:t/>
            </a:r>
            <a:br>
              <a:rPr sz="4000"/>
            </a:br>
            <a:r>
              <a:rPr sz="2400"/>
              <a:t/>
            </a:r>
            <a:br>
              <a:rPr sz="2400"/>
            </a:br>
            <a:r>
              <a:rPr lang="uk-UA" sz="2400" b="1" strike="noStrike" spc="-1">
                <a:solidFill>
                  <a:srgbClr val="0070C0"/>
                </a:solidFill>
                <a:latin typeface="Calibri"/>
              </a:rPr>
              <a:t>1.Актуалізувати відчуття важливості, складності здоров’я та необхідності дбайливого і відповідального ставлення до нього;</a:t>
            </a:r>
            <a:r>
              <a:rPr sz="2400"/>
              <a:t/>
            </a:r>
            <a:br>
              <a:rPr sz="2400"/>
            </a:br>
            <a:r>
              <a:rPr lang="uk-UA" sz="2400" b="1" strike="noStrike" spc="-1">
                <a:solidFill>
                  <a:srgbClr val="0070C0"/>
                </a:solidFill>
                <a:latin typeface="Calibri"/>
              </a:rPr>
              <a:t>2.Допомогти звернути увагу учнів на своє здоров’я;</a:t>
            </a:r>
            <a:r>
              <a:rPr sz="2400"/>
              <a:t/>
            </a:r>
            <a:br>
              <a:rPr sz="2400"/>
            </a:br>
            <a:r>
              <a:rPr lang="uk-UA" sz="2400" b="1" strike="noStrike" spc="-1">
                <a:solidFill>
                  <a:srgbClr val="0070C0"/>
                </a:solidFill>
                <a:latin typeface="Calibri"/>
              </a:rPr>
              <a:t>3.Сприяти створенню у мов для розвитку фізичного, психологічного, духовного та інтелектуального здоров’я учнів.</a:t>
            </a:r>
            <a:r>
              <a:rPr sz="2400"/>
              <a:t/>
            </a:r>
            <a:br>
              <a:rPr sz="2400"/>
            </a:br>
            <a:r>
              <a:rPr lang="uk-UA" sz="2400" b="1" strike="noStrike" spc="-1">
                <a:solidFill>
                  <a:srgbClr val="0070C0"/>
                </a:solidFill>
                <a:latin typeface="Calibri"/>
              </a:rPr>
              <a:t>4. Сприяти формування вмінь робити правильний вибір в своєму житті і для формування навичок здорового способу життя.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Місце для вмісту 4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404640"/>
            <a:ext cx="8229240" cy="1012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uk-UA" sz="4400" b="1" strike="noStrike" spc="-1">
                <a:solidFill>
                  <a:srgbClr val="00B050"/>
                </a:solidFill>
                <a:latin typeface="Times New Roman"/>
              </a:rPr>
              <a:t>Акція « Скажемо палінню-Ні!»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Рисунок 3"/>
          <p:cNvSpPr/>
          <p:nvPr/>
        </p:nvSpPr>
        <p:spPr>
          <a:xfrm>
            <a:off x="475560" y="1268640"/>
            <a:ext cx="4067640" cy="305064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Рисунок 6"/>
          <p:cNvSpPr/>
          <p:nvPr/>
        </p:nvSpPr>
        <p:spPr>
          <a:xfrm>
            <a:off x="4212000" y="3132360"/>
            <a:ext cx="4392000" cy="329400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Рисунок 8"/>
          <p:cNvSpPr/>
          <p:nvPr/>
        </p:nvSpPr>
        <p:spPr>
          <a:xfrm>
            <a:off x="5083200" y="1388160"/>
            <a:ext cx="3100680" cy="1627560"/>
          </a:xfrm>
          <a:prstGeom prst="roundRect">
            <a:avLst>
              <a:gd name="adj" fmla="val 8594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Місце для вмісту 4"/>
          <p:cNvPicPr/>
          <p:nvPr/>
        </p:nvPicPr>
        <p:blipFill>
          <a:blip r:embed="rId2"/>
          <a:stretch/>
        </p:blipFill>
        <p:spPr>
          <a:xfrm>
            <a:off x="-1404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8280" y="612544"/>
            <a:ext cx="7930800" cy="10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90000"/>
              </a:lnSpc>
              <a:spcAft>
                <a:spcPts val="1426"/>
              </a:spcAft>
              <a:buNone/>
            </a:pPr>
            <a:r>
              <a:rPr lang="uk-UA" sz="4000" b="1" strike="noStrike" spc="-1" dirty="0">
                <a:solidFill>
                  <a:srgbClr val="00B050"/>
                </a:solidFill>
                <a:latin typeface="Calibri"/>
              </a:rPr>
              <a:t>Профілактичні заходи, щодо паління електронних сигарет</a:t>
            </a: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Рисунок 6"/>
          <p:cNvSpPr/>
          <p:nvPr/>
        </p:nvSpPr>
        <p:spPr>
          <a:xfrm>
            <a:off x="505800" y="1988840"/>
            <a:ext cx="4187520" cy="314064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Рисунок 8"/>
          <p:cNvSpPr/>
          <p:nvPr/>
        </p:nvSpPr>
        <p:spPr>
          <a:xfrm>
            <a:off x="4693680" y="2781000"/>
            <a:ext cx="4139640" cy="310464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Місце для вмісту 4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240" cy="868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uk-UA" sz="3600" b="0" strike="noStrike" spc="-1" dirty="0">
                <a:solidFill>
                  <a:srgbClr val="00B050"/>
                </a:solidFill>
                <a:latin typeface="Times New Roman"/>
              </a:rPr>
              <a:t>Всесвітній день здоров’я. </a:t>
            </a:r>
            <a:r>
              <a:rPr lang="uk-UA" sz="3600" b="0" strike="noStrike" spc="-1" dirty="0" smtClean="0">
                <a:solidFill>
                  <a:srgbClr val="00B050"/>
                </a:solidFill>
                <a:latin typeface="Times New Roman"/>
              </a:rPr>
              <a:t/>
            </a:r>
            <a:br>
              <a:rPr lang="uk-UA" sz="3600" b="0" strike="noStrike" spc="-1" dirty="0" smtClean="0">
                <a:solidFill>
                  <a:srgbClr val="00B050"/>
                </a:solidFill>
                <a:latin typeface="Times New Roman"/>
              </a:rPr>
            </a:br>
            <a:r>
              <a:rPr lang="uk-UA" sz="3600" b="0" strike="noStrike" spc="-1" dirty="0" smtClean="0">
                <a:solidFill>
                  <a:srgbClr val="00B050"/>
                </a:solidFill>
                <a:latin typeface="Times New Roman"/>
              </a:rPr>
              <a:t>Ранкова </a:t>
            </a:r>
            <a:r>
              <a:rPr lang="uk-UA" sz="3600" b="0" strike="noStrike" spc="-1" dirty="0" err="1" smtClean="0">
                <a:solidFill>
                  <a:srgbClr val="00B050"/>
                </a:solidFill>
                <a:latin typeface="Times New Roman"/>
              </a:rPr>
              <a:t>руханка</a:t>
            </a: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Рисунок 13"/>
          <p:cNvSpPr/>
          <p:nvPr/>
        </p:nvSpPr>
        <p:spPr>
          <a:xfrm>
            <a:off x="458280" y="1785960"/>
            <a:ext cx="4381560" cy="328608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Рисунок 15"/>
          <p:cNvSpPr/>
          <p:nvPr/>
        </p:nvSpPr>
        <p:spPr>
          <a:xfrm>
            <a:off x="4762080" y="3258000"/>
            <a:ext cx="4381560" cy="328608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Рисунок 17"/>
          <p:cNvPicPr/>
          <p:nvPr/>
        </p:nvPicPr>
        <p:blipFill>
          <a:blip r:embed="rId5"/>
          <a:stretch/>
        </p:blipFill>
        <p:spPr>
          <a:xfrm>
            <a:off x="6156176" y="1700808"/>
            <a:ext cx="2317296" cy="14131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Місце для вмісту 4"/>
          <p:cNvPicPr/>
          <p:nvPr/>
        </p:nvPicPr>
        <p:blipFill>
          <a:blip r:embed="rId2"/>
          <a:stretch/>
        </p:blipFill>
        <p:spPr>
          <a:xfrm>
            <a:off x="-1404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55640" y="476640"/>
            <a:ext cx="7930800" cy="10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spcAft>
                <a:spcPts val="1426"/>
              </a:spcAft>
              <a:buNone/>
            </a:pPr>
            <a:r>
              <a:rPr lang="uk-UA" sz="3200" b="1" strike="noStrike" spc="-1">
                <a:solidFill>
                  <a:srgbClr val="00B050"/>
                </a:solidFill>
                <a:latin typeface="Calibri"/>
              </a:rPr>
              <a:t>Профілактичні заходи, протипожежної безпеки. «Вогонь –ворог здоров’ю»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Рисунок 6"/>
          <p:cNvSpPr/>
          <p:nvPr/>
        </p:nvSpPr>
        <p:spPr>
          <a:xfrm>
            <a:off x="611640" y="1484640"/>
            <a:ext cx="4283640" cy="321264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Рисунок 8"/>
          <p:cNvSpPr/>
          <p:nvPr/>
        </p:nvSpPr>
        <p:spPr>
          <a:xfrm>
            <a:off x="4895640" y="3406320"/>
            <a:ext cx="4283640" cy="321264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Рисунок 10"/>
          <p:cNvPicPr/>
          <p:nvPr/>
        </p:nvPicPr>
        <p:blipFill>
          <a:blip r:embed="rId5"/>
          <a:stretch/>
        </p:blipFill>
        <p:spPr>
          <a:xfrm>
            <a:off x="5357520" y="1576800"/>
            <a:ext cx="2866680" cy="159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Місце для вмісту 4"/>
          <p:cNvPicPr/>
          <p:nvPr/>
        </p:nvPicPr>
        <p:blipFill>
          <a:blip r:embed="rId2"/>
          <a:stretch/>
        </p:blipFill>
        <p:spPr>
          <a:xfrm>
            <a:off x="-1404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55640" y="548640"/>
            <a:ext cx="793080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5000"/>
          </a:bodyPr>
          <a:lstStyle/>
          <a:p>
            <a:pPr indent="0">
              <a:lnSpc>
                <a:spcPct val="90000"/>
              </a:lnSpc>
              <a:spcAft>
                <a:spcPts val="1426"/>
              </a:spcAft>
              <a:buNone/>
            </a:pPr>
            <a:r>
              <a:rPr lang="uk-UA" sz="4000" b="1" strike="noStrike" spc="-1">
                <a:solidFill>
                  <a:srgbClr val="00B050"/>
                </a:solidFill>
                <a:latin typeface="Calibri"/>
              </a:rPr>
              <a:t>Акція до Всесвітнього дня боротьби зі СНІДом «Живи безпечно»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Рисунок 3"/>
          <p:cNvSpPr/>
          <p:nvPr/>
        </p:nvSpPr>
        <p:spPr>
          <a:xfrm>
            <a:off x="611640" y="1709640"/>
            <a:ext cx="4283640" cy="321264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Рисунок 6"/>
          <p:cNvSpPr/>
          <p:nvPr/>
        </p:nvSpPr>
        <p:spPr>
          <a:xfrm>
            <a:off x="4895640" y="3387960"/>
            <a:ext cx="4092120" cy="306900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Рисунок 8"/>
          <p:cNvPicPr/>
          <p:nvPr/>
        </p:nvPicPr>
        <p:blipFill>
          <a:blip r:embed="rId5"/>
          <a:stretch/>
        </p:blipFill>
        <p:spPr>
          <a:xfrm>
            <a:off x="7745732" y="1844824"/>
            <a:ext cx="874856" cy="132209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Місце для вмісту 4"/>
          <p:cNvPicPr/>
          <p:nvPr/>
        </p:nvPicPr>
        <p:blipFill>
          <a:blip r:embed="rId2"/>
          <a:stretch/>
        </p:blipFill>
        <p:spPr>
          <a:xfrm>
            <a:off x="-1404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55640" y="620640"/>
            <a:ext cx="793080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lstStyle/>
          <a:p>
            <a:pPr indent="0" algn="ctr">
              <a:lnSpc>
                <a:spcPct val="90000"/>
              </a:lnSpc>
              <a:spcAft>
                <a:spcPts val="1426"/>
              </a:spcAft>
              <a:buNone/>
            </a:pPr>
            <a:r>
              <a:rPr lang="uk-UA" sz="4000" b="1" strike="noStrike" spc="-1" dirty="0">
                <a:solidFill>
                  <a:srgbClr val="00B050"/>
                </a:solidFill>
                <a:latin typeface="Calibri"/>
              </a:rPr>
              <a:t>Спорт не тільки </a:t>
            </a:r>
            <a:r>
              <a:rPr lang="uk-UA" sz="4000" b="1" strike="noStrike" spc="-1" dirty="0" smtClean="0">
                <a:solidFill>
                  <a:srgbClr val="00B050"/>
                </a:solidFill>
                <a:latin typeface="Calibri"/>
              </a:rPr>
              <a:t>корисний,</a:t>
            </a:r>
            <a:br>
              <a:rPr lang="uk-UA" sz="4000" b="1" strike="noStrike" spc="-1" dirty="0" smtClean="0">
                <a:solidFill>
                  <a:srgbClr val="00B050"/>
                </a:solidFill>
                <a:latin typeface="Calibri"/>
              </a:rPr>
            </a:br>
            <a:r>
              <a:rPr lang="uk-UA" sz="4000" b="1" strike="noStrike" spc="-1" dirty="0" smtClean="0">
                <a:solidFill>
                  <a:srgbClr val="00B050"/>
                </a:solidFill>
                <a:latin typeface="Calibri"/>
              </a:rPr>
              <a:t>а </a:t>
            </a:r>
            <a:r>
              <a:rPr lang="uk-UA" sz="4000" b="1" strike="noStrike" spc="-1" dirty="0">
                <a:solidFill>
                  <a:srgbClr val="00B050"/>
                </a:solidFill>
                <a:latin typeface="Calibri"/>
              </a:rPr>
              <a:t>й </a:t>
            </a:r>
            <a:r>
              <a:rPr lang="uk-UA" sz="4000" b="1" strike="noStrike" spc="-1" dirty="0" smtClean="0">
                <a:solidFill>
                  <a:srgbClr val="00B050"/>
                </a:solidFill>
                <a:latin typeface="Calibri"/>
              </a:rPr>
              <a:t>красивий</a:t>
            </a: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Рисунок 3"/>
          <p:cNvSpPr/>
          <p:nvPr/>
        </p:nvSpPr>
        <p:spPr>
          <a:xfrm>
            <a:off x="466560" y="1917000"/>
            <a:ext cx="4379760" cy="328464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Рисунок 6"/>
          <p:cNvSpPr/>
          <p:nvPr/>
        </p:nvSpPr>
        <p:spPr>
          <a:xfrm>
            <a:off x="4846680" y="2997000"/>
            <a:ext cx="4187520" cy="314064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Рисунок 10"/>
          <p:cNvPicPr/>
          <p:nvPr/>
        </p:nvPicPr>
        <p:blipFill>
          <a:blip r:embed="rId5"/>
          <a:stretch/>
        </p:blipFill>
        <p:spPr>
          <a:xfrm>
            <a:off x="6318463" y="1484784"/>
            <a:ext cx="2281256" cy="13381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Місце для вмісту 4"/>
          <p:cNvPicPr/>
          <p:nvPr/>
        </p:nvPicPr>
        <p:blipFill>
          <a:blip r:embed="rId2"/>
          <a:stretch/>
        </p:blipFill>
        <p:spPr>
          <a:xfrm>
            <a:off x="-1404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55640" y="476640"/>
            <a:ext cx="7930800" cy="129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spcAft>
                <a:spcPts val="1426"/>
              </a:spcAft>
              <a:buNone/>
            </a:pPr>
            <a:r>
              <a:rPr lang="uk-UA" sz="4000" b="1" strike="noStrike" spc="-1">
                <a:solidFill>
                  <a:srgbClr val="00B050"/>
                </a:solidFill>
                <a:latin typeface="Calibri"/>
              </a:rPr>
              <a:t>Правильне харчування- запорука здоров’я молоді!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Рисунок 6"/>
          <p:cNvSpPr/>
          <p:nvPr/>
        </p:nvSpPr>
        <p:spPr>
          <a:xfrm>
            <a:off x="313560" y="1772640"/>
            <a:ext cx="4715640" cy="353664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Рисунок 8"/>
          <p:cNvSpPr/>
          <p:nvPr/>
        </p:nvSpPr>
        <p:spPr>
          <a:xfrm>
            <a:off x="5094360" y="3213000"/>
            <a:ext cx="4019400" cy="301464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Рисунок 10"/>
          <p:cNvPicPr/>
          <p:nvPr/>
        </p:nvPicPr>
        <p:blipFill>
          <a:blip r:embed="rId5"/>
          <a:stretch/>
        </p:blipFill>
        <p:spPr>
          <a:xfrm>
            <a:off x="5471640" y="1401840"/>
            <a:ext cx="2704680" cy="1695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86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Ватутінський ліцей №1  Ватутінської міської ради  Черкаської області         Інтернет-проект обласної Ліги старшокласників «Здоровим бути модно»    Виконавець - Вовк Анастасія Керівник Бойко Л.В. педагог-організатор </vt:lpstr>
      <vt:lpstr>Мета та завдання проекту  1.Актуалізувати відчуття важливості, складності здоров’я та необхідності дбайливого і відповідального ставлення до нього; 2.Допомогти звернути увагу учнів на своє здоров’я; 3.Сприяти створенню у мов для розвитку фізичного, психологічного, духовного та інтелектуального здоров’я учнів. 4. Сприяти формування вмінь робити правильний вибір в своєму житті і для формування навичок здорового способу життя.</vt:lpstr>
      <vt:lpstr>Акція « Скажемо палінню-Ні!»</vt:lpstr>
      <vt:lpstr>Профілактичні заходи, щодо паління електронних сигарет</vt:lpstr>
      <vt:lpstr>Всесвітній день здоров’я.  Ранкова руханка</vt:lpstr>
      <vt:lpstr>Профілактичні заходи, протипожежної безпеки. «Вогонь –ворог здоров’ю»</vt:lpstr>
      <vt:lpstr>Акція до Всесвітнього дня боротьби зі СНІДом «Живи безпечно»</vt:lpstr>
      <vt:lpstr>Спорт не тільки корисний, а й красивий</vt:lpstr>
      <vt:lpstr>Правильне харчування- запорука здоров’я молоді!</vt:lpstr>
      <vt:lpstr>Гімнастика, фізичні вправи ходьба повинні ввійти в повсякденний побут кожного, хто хоче зберегти працездатність, здоров’я, повноцінне і радісне життя.                                   (Гіппократ)</vt:lpstr>
      <vt:lpstr>Дукуємо за увагу!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Ватутінський ліцей №1 Ватутінської маіської ради Черкаської області</dc:title>
  <dc:subject/>
  <dc:creator>User</dc:creator>
  <dc:description/>
  <cp:lastModifiedBy>Админ</cp:lastModifiedBy>
  <cp:revision>16</cp:revision>
  <dcterms:created xsi:type="dcterms:W3CDTF">2023-04-20T05:30:54Z</dcterms:created>
  <dcterms:modified xsi:type="dcterms:W3CDTF">2023-04-23T18:16:33Z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Екран (4:3)</vt:lpwstr>
  </property>
  <property fmtid="{D5CDD505-2E9C-101B-9397-08002B2CF9AE}" pid="3" name="Slides">
    <vt:i4>11</vt:i4>
  </property>
</Properties>
</file>